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5119350" cy="10691813"/>
  <p:notesSz cx="9144000" cy="6858000"/>
  <p:defaultTextStyle>
    <a:defPPr>
      <a:defRPr lang="ja-JP"/>
    </a:defPPr>
    <a:lvl1pPr marL="0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kumimoji="1"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5B9BD5"/>
    <a:srgbClr val="313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1BD82-8AEC-E5E1-EAB1-AF662BE32B6F}" v="55" dt="2023-10-10T10:12:43.995"/>
    <p1510:client id="{8A285611-7426-E968-BD6A-73C82F915127}" v="107" dt="2023-10-10T09:39:19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30" autoAdjust="0"/>
    <p:restoredTop sz="94660"/>
  </p:normalViewPr>
  <p:slideViewPr>
    <p:cSldViewPr snapToGrid="0">
      <p:cViewPr varScale="1">
        <p:scale>
          <a:sx n="41" d="100"/>
          <a:sy n="41" d="100"/>
        </p:scale>
        <p:origin x="97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0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8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82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99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39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49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23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69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66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29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46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FDF89-C349-4B09-A974-A201620358CE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AE96E-1A3C-416E-B8D4-69E6621736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58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615" y="415623"/>
            <a:ext cx="9923809" cy="10276190"/>
          </a:xfrm>
          <a:prstGeom prst="rect">
            <a:avLst/>
          </a:prstGeom>
        </p:spPr>
      </p:pic>
      <p:sp>
        <p:nvSpPr>
          <p:cNvPr id="18" name="楕円 17"/>
          <p:cNvSpPr/>
          <p:nvPr/>
        </p:nvSpPr>
        <p:spPr>
          <a:xfrm>
            <a:off x="5105279" y="8353055"/>
            <a:ext cx="504268" cy="494694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8045247" y="4726277"/>
            <a:ext cx="297077" cy="338554"/>
            <a:chOff x="7455304" y="5213759"/>
            <a:chExt cx="297077" cy="338554"/>
          </a:xfrm>
        </p:grpSpPr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95238" y="5237336"/>
              <a:ext cx="257143" cy="257143"/>
            </a:xfrm>
            <a:prstGeom prst="rect">
              <a:avLst/>
            </a:prstGeom>
          </p:spPr>
        </p:pic>
        <p:sp>
          <p:nvSpPr>
            <p:cNvPr id="50" name="テキスト ボックス 49"/>
            <p:cNvSpPr txBox="1"/>
            <p:nvPr/>
          </p:nvSpPr>
          <p:spPr>
            <a:xfrm>
              <a:off x="7455304" y="5213759"/>
              <a:ext cx="1348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④</a:t>
              </a:r>
              <a:endParaRPr kumimoji="1" lang="ja-JP" altLang="en-US" sz="1600" dirty="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6288914" y="4731494"/>
            <a:ext cx="277712" cy="338554"/>
            <a:chOff x="8019053" y="5302412"/>
            <a:chExt cx="277712" cy="338554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9622" y="5323445"/>
              <a:ext cx="257143" cy="257143"/>
            </a:xfrm>
            <a:prstGeom prst="rect">
              <a:avLst/>
            </a:prstGeom>
          </p:spPr>
        </p:pic>
        <p:sp>
          <p:nvSpPr>
            <p:cNvPr id="51" name="テキスト ボックス 50"/>
            <p:cNvSpPr txBox="1"/>
            <p:nvPr/>
          </p:nvSpPr>
          <p:spPr>
            <a:xfrm flipH="1">
              <a:off x="8019053" y="5302412"/>
              <a:ext cx="1000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①</a:t>
              </a: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6852640" y="4730792"/>
            <a:ext cx="310845" cy="338554"/>
            <a:chOff x="7465211" y="6195964"/>
            <a:chExt cx="310845" cy="338554"/>
          </a:xfrm>
        </p:grpSpPr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18913" y="6221304"/>
              <a:ext cx="257143" cy="257143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 flipH="1">
              <a:off x="7465211" y="6195964"/>
              <a:ext cx="1541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➁</a:t>
              </a: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11449387" y="1083011"/>
            <a:ext cx="3479185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</a:rPr>
              <a:t>①たこやき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　（テント）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（プロパンガスオーブン使用）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（ガスボンベ</a:t>
            </a:r>
            <a:r>
              <a:rPr lang="en-US" altLang="ja-JP" sz="1600" dirty="0">
                <a:solidFill>
                  <a:srgbClr val="FF0000"/>
                </a:solidFill>
                <a:ea typeface="游ゴシック"/>
                <a:cs typeface="Calibri"/>
              </a:rPr>
              <a:t>7.5kg</a:t>
            </a:r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）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（箱に入れて転倒防止）</a:t>
            </a:r>
            <a:endParaRPr lang="ja-JP" altLang="en-US" sz="1600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</a:rPr>
              <a:t>➁いちご飴</a:t>
            </a:r>
            <a:endParaRPr lang="en-US" altLang="ja-JP" sz="1600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</a:rPr>
              <a:t>　（キッチンカー）</a:t>
            </a:r>
            <a:endParaRPr lang="en-US" altLang="ja-JP" sz="1600" dirty="0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（カセットコンロ使用）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③ベビーカステラ、クロワッサン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（キッチンカー）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/>
              </a:rPr>
              <a:t>　（ガスコンロ使用）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 panose="020F0502020204030204"/>
              </a:rPr>
              <a:t>④かき氷</a:t>
            </a:r>
            <a:endParaRPr lang="en-US" altLang="ja-JP" sz="1600" dirty="0">
              <a:solidFill>
                <a:srgbClr val="FF0000"/>
              </a:solidFill>
              <a:ea typeface="游ゴシック"/>
              <a:cs typeface="Calibri" panose="020F0502020204030204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  <a:cs typeface="Calibri" panose="020F0502020204030204"/>
              </a:rPr>
              <a:t>　（テント）</a:t>
            </a:r>
            <a:endParaRPr lang="en-US" altLang="ja-JP" sz="1600" dirty="0">
              <a:solidFill>
                <a:srgbClr val="FF0000"/>
              </a:solidFill>
              <a:ea typeface="游ゴシック" panose="020B0400000000000000" pitchFamily="34" charset="-128"/>
              <a:cs typeface="Calibri" panose="020F0502020204030204"/>
            </a:endParaRPr>
          </a:p>
          <a:p>
            <a:r>
              <a:rPr lang="ja-JP" altLang="en-US" sz="1600" dirty="0">
                <a:solidFill>
                  <a:srgbClr val="FF0000"/>
                </a:solidFill>
                <a:ea typeface="游ゴシック"/>
              </a:rPr>
              <a:t>　（火器使用無し）</a:t>
            </a:r>
            <a:endParaRPr lang="ja-JP" altLang="en-US" sz="1600" dirty="0">
              <a:solidFill>
                <a:srgbClr val="FF0000"/>
              </a:solidFill>
              <a:ea typeface="游ゴシック"/>
              <a:cs typeface="Calibri"/>
            </a:endParaRPr>
          </a:p>
          <a:p>
            <a:endParaRPr lang="ja-JP" sz="1600" dirty="0">
              <a:solidFill>
                <a:srgbClr val="FF0000"/>
              </a:solidFill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6323642" y="4999470"/>
            <a:ext cx="559548" cy="230832"/>
            <a:chOff x="7498016" y="5472650"/>
            <a:chExt cx="559548" cy="230832"/>
          </a:xfrm>
        </p:grpSpPr>
        <p:sp>
          <p:nvSpPr>
            <p:cNvPr id="36" name="楕円 35"/>
            <p:cNvSpPr/>
            <p:nvPr/>
          </p:nvSpPr>
          <p:spPr>
            <a:xfrm>
              <a:off x="7498016" y="5533277"/>
              <a:ext cx="88491" cy="88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526649" y="547265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b="1" dirty="0">
                  <a:solidFill>
                    <a:srgbClr val="FF0000"/>
                  </a:solidFill>
                </a:rPr>
                <a:t>消火器</a:t>
              </a: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DB39135-B839-47E0-A93E-DD801C58050C}"/>
              </a:ext>
            </a:extLst>
          </p:cNvPr>
          <p:cNvGrpSpPr/>
          <p:nvPr/>
        </p:nvGrpSpPr>
        <p:grpSpPr>
          <a:xfrm>
            <a:off x="7517662" y="4730792"/>
            <a:ext cx="257143" cy="338554"/>
            <a:chOff x="8052557" y="6209590"/>
            <a:chExt cx="257143" cy="338554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4E8B43F5-AC4E-725D-55E9-488FEA478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52557" y="6230135"/>
              <a:ext cx="257143" cy="257143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650FA48-E1CA-60EA-9EA4-EBF377676298}"/>
                </a:ext>
              </a:extLst>
            </p:cNvPr>
            <p:cNvSpPr txBox="1"/>
            <p:nvPr/>
          </p:nvSpPr>
          <p:spPr>
            <a:xfrm flipH="1">
              <a:off x="8058899" y="6209590"/>
              <a:ext cx="457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③</a:t>
              </a:r>
              <a:endParaRPr lang="en-US" altLang="ja-JP" sz="1600" dirty="0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2D834CE-A6AC-1DFD-5C75-DBFF94D82328}"/>
              </a:ext>
            </a:extLst>
          </p:cNvPr>
          <p:cNvGrpSpPr/>
          <p:nvPr/>
        </p:nvGrpSpPr>
        <p:grpSpPr>
          <a:xfrm>
            <a:off x="7583147" y="4988926"/>
            <a:ext cx="559548" cy="230832"/>
            <a:chOff x="7498016" y="5472650"/>
            <a:chExt cx="559548" cy="230832"/>
          </a:xfrm>
        </p:grpSpPr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023E295D-E072-4157-0C45-FB0BD07CECA5}"/>
                </a:ext>
              </a:extLst>
            </p:cNvPr>
            <p:cNvSpPr/>
            <p:nvPr/>
          </p:nvSpPr>
          <p:spPr>
            <a:xfrm>
              <a:off x="7498016" y="5533277"/>
              <a:ext cx="88491" cy="88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3B499349-A131-76EC-E096-CF0A5DFAE84C}"/>
                </a:ext>
              </a:extLst>
            </p:cNvPr>
            <p:cNvSpPr txBox="1"/>
            <p:nvPr/>
          </p:nvSpPr>
          <p:spPr>
            <a:xfrm>
              <a:off x="7526649" y="547265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b="1" dirty="0">
                  <a:solidFill>
                    <a:srgbClr val="FF0000"/>
                  </a:solidFill>
                </a:rPr>
                <a:t>消火器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324E6851-180F-813C-C59D-675822D0A0F0}"/>
              </a:ext>
            </a:extLst>
          </p:cNvPr>
          <p:cNvGrpSpPr/>
          <p:nvPr/>
        </p:nvGrpSpPr>
        <p:grpSpPr>
          <a:xfrm>
            <a:off x="6951402" y="4999470"/>
            <a:ext cx="559548" cy="230832"/>
            <a:chOff x="7498016" y="5472650"/>
            <a:chExt cx="559548" cy="230832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7D2A874A-E055-AB17-8968-C1ECED5CF682}"/>
                </a:ext>
              </a:extLst>
            </p:cNvPr>
            <p:cNvSpPr/>
            <p:nvPr/>
          </p:nvSpPr>
          <p:spPr>
            <a:xfrm>
              <a:off x="7498016" y="5533277"/>
              <a:ext cx="88491" cy="88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670D9F1D-369E-877F-15B4-EDD58B3437C6}"/>
                </a:ext>
              </a:extLst>
            </p:cNvPr>
            <p:cNvSpPr txBox="1"/>
            <p:nvPr/>
          </p:nvSpPr>
          <p:spPr>
            <a:xfrm>
              <a:off x="7526649" y="547265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b="1" dirty="0">
                  <a:solidFill>
                    <a:srgbClr val="FF0000"/>
                  </a:solidFill>
                </a:rPr>
                <a:t>消火器</a:t>
              </a: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ED1A98F-0A56-A071-AD3E-9264F77304C1}"/>
              </a:ext>
            </a:extLst>
          </p:cNvPr>
          <p:cNvSpPr txBox="1"/>
          <p:nvPr/>
        </p:nvSpPr>
        <p:spPr>
          <a:xfrm>
            <a:off x="6233816" y="5312393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>
                <a:solidFill>
                  <a:schemeClr val="accent2"/>
                </a:solidFill>
              </a:rPr>
              <a:t>発電機</a:t>
            </a:r>
            <a:endParaRPr kumimoji="1" lang="ja-JP" altLang="en-US" sz="900" b="1" dirty="0">
              <a:solidFill>
                <a:schemeClr val="accent2"/>
              </a:solidFill>
            </a:endParaRPr>
          </a:p>
        </p:txBody>
      </p:sp>
      <p:sp>
        <p:nvSpPr>
          <p:cNvPr id="5" name="角丸四角形 11">
            <a:extLst>
              <a:ext uri="{FF2B5EF4-FFF2-40B4-BE49-F238E27FC236}">
                <a16:creationId xmlns:a16="http://schemas.microsoft.com/office/drawing/2014/main" id="{EEABDE9F-15BD-9C56-8065-8728329FC3E8}"/>
              </a:ext>
            </a:extLst>
          </p:cNvPr>
          <p:cNvSpPr/>
          <p:nvPr/>
        </p:nvSpPr>
        <p:spPr>
          <a:xfrm>
            <a:off x="6261620" y="5192409"/>
            <a:ext cx="168378" cy="15349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9B87C07-00C8-0999-5C80-3D72DF927217}"/>
              </a:ext>
            </a:extLst>
          </p:cNvPr>
          <p:cNvSpPr txBox="1"/>
          <p:nvPr/>
        </p:nvSpPr>
        <p:spPr>
          <a:xfrm>
            <a:off x="6907021" y="5310580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>
                <a:solidFill>
                  <a:schemeClr val="accent2"/>
                </a:solidFill>
              </a:rPr>
              <a:t>発電機</a:t>
            </a:r>
            <a:endParaRPr kumimoji="1" lang="ja-JP" altLang="en-US" sz="900" b="1" dirty="0">
              <a:solidFill>
                <a:schemeClr val="accent2"/>
              </a:solidFill>
            </a:endParaRP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951822E2-9C34-6D2B-6569-F94CEB271BDC}"/>
              </a:ext>
            </a:extLst>
          </p:cNvPr>
          <p:cNvSpPr/>
          <p:nvPr/>
        </p:nvSpPr>
        <p:spPr>
          <a:xfrm>
            <a:off x="6934825" y="5190596"/>
            <a:ext cx="168378" cy="15349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6C4D5DF-F851-7D61-F340-17EF6C90E5A7}"/>
              </a:ext>
            </a:extLst>
          </p:cNvPr>
          <p:cNvSpPr txBox="1"/>
          <p:nvPr/>
        </p:nvSpPr>
        <p:spPr>
          <a:xfrm>
            <a:off x="7479255" y="5284354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>
                <a:solidFill>
                  <a:schemeClr val="accent2"/>
                </a:solidFill>
              </a:rPr>
              <a:t>発電機</a:t>
            </a:r>
            <a:endParaRPr kumimoji="1" lang="ja-JP" altLang="en-US" sz="900" b="1" dirty="0">
              <a:solidFill>
                <a:schemeClr val="accent2"/>
              </a:solidFill>
            </a:endParaRPr>
          </a:p>
        </p:txBody>
      </p:sp>
      <p:sp>
        <p:nvSpPr>
          <p:cNvPr id="14" name="角丸四角形 11">
            <a:extLst>
              <a:ext uri="{FF2B5EF4-FFF2-40B4-BE49-F238E27FC236}">
                <a16:creationId xmlns:a16="http://schemas.microsoft.com/office/drawing/2014/main" id="{0706FD36-F6A9-3035-1776-3671D314B06E}"/>
              </a:ext>
            </a:extLst>
          </p:cNvPr>
          <p:cNvSpPr/>
          <p:nvPr/>
        </p:nvSpPr>
        <p:spPr>
          <a:xfrm>
            <a:off x="7507059" y="5164370"/>
            <a:ext cx="168378" cy="15349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F0C7747-4D33-B63F-2BBB-D22A1764CD43}"/>
              </a:ext>
            </a:extLst>
          </p:cNvPr>
          <p:cNvSpPr txBox="1"/>
          <p:nvPr/>
        </p:nvSpPr>
        <p:spPr>
          <a:xfrm>
            <a:off x="8075809" y="5284354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>
                <a:solidFill>
                  <a:schemeClr val="accent2"/>
                </a:solidFill>
              </a:rPr>
              <a:t>発電機</a:t>
            </a:r>
            <a:endParaRPr kumimoji="1" lang="ja-JP" altLang="en-US" sz="900" b="1" dirty="0">
              <a:solidFill>
                <a:schemeClr val="accent2"/>
              </a:solidFill>
            </a:endParaRPr>
          </a:p>
        </p:txBody>
      </p:sp>
      <p:sp>
        <p:nvSpPr>
          <p:cNvPr id="25" name="角丸四角形 11">
            <a:extLst>
              <a:ext uri="{FF2B5EF4-FFF2-40B4-BE49-F238E27FC236}">
                <a16:creationId xmlns:a16="http://schemas.microsoft.com/office/drawing/2014/main" id="{0F9829AD-62CE-1837-C94B-291F56A22933}"/>
              </a:ext>
            </a:extLst>
          </p:cNvPr>
          <p:cNvSpPr/>
          <p:nvPr/>
        </p:nvSpPr>
        <p:spPr>
          <a:xfrm>
            <a:off x="8103613" y="5164370"/>
            <a:ext cx="168378" cy="15349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D0F09BAD-67DF-5489-D25C-9A8006CA52F6}"/>
              </a:ext>
            </a:extLst>
          </p:cNvPr>
          <p:cNvGrpSpPr/>
          <p:nvPr/>
        </p:nvGrpSpPr>
        <p:grpSpPr>
          <a:xfrm>
            <a:off x="8124523" y="4978382"/>
            <a:ext cx="559548" cy="230832"/>
            <a:chOff x="7498016" y="5472650"/>
            <a:chExt cx="559548" cy="230832"/>
          </a:xfrm>
        </p:grpSpPr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CB033C2A-E916-B26F-50AF-D237FA4E16D9}"/>
                </a:ext>
              </a:extLst>
            </p:cNvPr>
            <p:cNvSpPr/>
            <p:nvPr/>
          </p:nvSpPr>
          <p:spPr>
            <a:xfrm>
              <a:off x="7498016" y="5533277"/>
              <a:ext cx="88491" cy="884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81EC2570-60DE-4815-8777-FE7595D30101}"/>
                </a:ext>
              </a:extLst>
            </p:cNvPr>
            <p:cNvSpPr txBox="1"/>
            <p:nvPr/>
          </p:nvSpPr>
          <p:spPr>
            <a:xfrm>
              <a:off x="7526649" y="5472650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b="1" dirty="0">
                  <a:solidFill>
                    <a:srgbClr val="FF0000"/>
                  </a:solidFill>
                </a:rPr>
                <a:t>消火器</a:t>
              </a: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B81800C-084E-961B-6263-C92990F97585}"/>
              </a:ext>
            </a:extLst>
          </p:cNvPr>
          <p:cNvSpPr txBox="1"/>
          <p:nvPr/>
        </p:nvSpPr>
        <p:spPr>
          <a:xfrm>
            <a:off x="11467034" y="5231367"/>
            <a:ext cx="3479185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</a:rPr>
              <a:t>上記記載例のような形式で、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・販売形式（キッチンカー等）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・提供する飲食物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・使用する火気の内容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・ガスボンベ持込の場合は容量と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　転倒防止策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600" dirty="0">
                <a:solidFill>
                  <a:srgbClr val="FF0000"/>
                </a:solidFill>
              </a:rPr>
              <a:t>の記入をお願いします。</a:t>
            </a:r>
            <a:endParaRPr lang="en-US" altLang="ja-JP" sz="1600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423FF39-D103-4A13-CCC8-6427A8396A1B}"/>
              </a:ext>
            </a:extLst>
          </p:cNvPr>
          <p:cNvSpPr txBox="1"/>
          <p:nvPr/>
        </p:nvSpPr>
        <p:spPr>
          <a:xfrm>
            <a:off x="6137644" y="6476952"/>
            <a:ext cx="2784975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上記記載例のような形式で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・消火器設置位置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・発電機設置位置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を明示してください。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・電気利用がある場合は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　各社で発電機を持込ください。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・消火器は各社で持込ください。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AE62A86-ACC2-0245-DA90-8A5817E4608E}"/>
              </a:ext>
            </a:extLst>
          </p:cNvPr>
          <p:cNvSpPr txBox="1"/>
          <p:nvPr/>
        </p:nvSpPr>
        <p:spPr>
          <a:xfrm>
            <a:off x="11465429" y="7565766"/>
            <a:ext cx="3479185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600" dirty="0"/>
              <a:t>＜雨天時の対応＞</a:t>
            </a:r>
            <a:endParaRPr lang="en-US" altLang="ja-JP" sz="1600" dirty="0"/>
          </a:p>
          <a:p>
            <a:r>
              <a:rPr lang="ja-JP" altLang="en-US" sz="1600" dirty="0"/>
              <a:t>下記どちらかにチェックを</a:t>
            </a:r>
            <a:endParaRPr lang="en-US" altLang="ja-JP" sz="1600" dirty="0"/>
          </a:p>
          <a:p>
            <a:r>
              <a:rPr lang="ja-JP" altLang="en-US" sz="1600" dirty="0"/>
              <a:t>お願いします。</a:t>
            </a:r>
            <a:endParaRPr lang="en-US" altLang="ja-JP" sz="1600" dirty="0"/>
          </a:p>
          <a:p>
            <a:r>
              <a:rPr lang="ja-JP" altLang="en-US" sz="1600" dirty="0"/>
              <a:t>□中止　</a:t>
            </a:r>
            <a:endParaRPr lang="en-US" altLang="ja-JP" sz="1600" dirty="0"/>
          </a:p>
          <a:p>
            <a:r>
              <a:rPr lang="ja-JP" altLang="en-US" sz="1600" dirty="0"/>
              <a:t>□小雨決行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997045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1585</TotalTime>
  <Words>187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東和不動産株式会社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岩崎 洋志</dc:creator>
  <cp:lastModifiedBy>飯澤 千紘</cp:lastModifiedBy>
  <cp:revision>51</cp:revision>
  <dcterms:created xsi:type="dcterms:W3CDTF">2023-10-03T11:15:27Z</dcterms:created>
  <dcterms:modified xsi:type="dcterms:W3CDTF">2025-06-09T04:16:18Z</dcterms:modified>
</cp:coreProperties>
</file>